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1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F7C3-7500-4686-8C04-8955EDF25EC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78DC-B66F-465C-B16A-9ADE6559A43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08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F7C3-7500-4686-8C04-8955EDF25EC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78DC-B66F-465C-B16A-9ADE6559A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4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F7C3-7500-4686-8C04-8955EDF25EC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78DC-B66F-465C-B16A-9ADE6559A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5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F7C3-7500-4686-8C04-8955EDF25EC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78DC-B66F-465C-B16A-9ADE6559A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2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F7C3-7500-4686-8C04-8955EDF25EC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78DC-B66F-465C-B16A-9ADE6559A43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06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F7C3-7500-4686-8C04-8955EDF25EC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78DC-B66F-465C-B16A-9ADE6559A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7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F7C3-7500-4686-8C04-8955EDF25EC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78DC-B66F-465C-B16A-9ADE6559A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0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F7C3-7500-4686-8C04-8955EDF25EC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78DC-B66F-465C-B16A-9ADE6559A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1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F7C3-7500-4686-8C04-8955EDF25EC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78DC-B66F-465C-B16A-9ADE6559A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83EF7C3-7500-4686-8C04-8955EDF25EC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F178DC-B66F-465C-B16A-9ADE6559A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7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F7C3-7500-4686-8C04-8955EDF25EC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78DC-B66F-465C-B16A-9ADE6559A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83EF7C3-7500-4686-8C04-8955EDF25EC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5F178DC-B66F-465C-B16A-9ADE6559A43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241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6600" dirty="0" smtClean="0">
                <a:solidFill>
                  <a:srgbClr val="FF0000"/>
                </a:solidFill>
              </a:rPr>
              <a:t>الخوارزميات وخرائط سير العمليات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Algorithms AND FLOWCHARTS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1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2800" dirty="0" smtClean="0">
                <a:solidFill>
                  <a:srgbClr val="FF0000"/>
                </a:solidFill>
              </a:rPr>
              <a:t>خرائط سير العمليات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5" name="رابط مستقيم 4"/>
          <p:cNvCxnSpPr/>
          <p:nvPr/>
        </p:nvCxnSpPr>
        <p:spPr>
          <a:xfrm flipH="1">
            <a:off x="6059055" y="2299855"/>
            <a:ext cx="9236" cy="4618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1856509" y="2770904"/>
            <a:ext cx="8442036" cy="92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>
            <a:off x="10289309" y="2770905"/>
            <a:ext cx="0" cy="5726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1870363" y="2780141"/>
            <a:ext cx="0" cy="5726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مستطيل 12"/>
          <p:cNvSpPr/>
          <p:nvPr/>
        </p:nvSpPr>
        <p:spPr>
          <a:xfrm>
            <a:off x="9190185" y="3358651"/>
            <a:ext cx="2207491" cy="49876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Program Flowcharts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974439" y="3362037"/>
            <a:ext cx="2207491" cy="49876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System Flowcharts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6739314" y="4883724"/>
            <a:ext cx="2358503" cy="5949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Branched Flowcharts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9328728" y="4883725"/>
            <a:ext cx="2359894" cy="59498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Simple Sequential Flowcharts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1097281" y="4905121"/>
            <a:ext cx="2439786" cy="580356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Multi Loop Flowcharts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3767977" y="4883723"/>
            <a:ext cx="2358503" cy="5949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Simple Loop Flowcharts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رابط كسهم مستقيم 19"/>
          <p:cNvCxnSpPr>
            <a:stCxn id="13" idx="2"/>
          </p:cNvCxnSpPr>
          <p:nvPr/>
        </p:nvCxnSpPr>
        <p:spPr>
          <a:xfrm flipH="1">
            <a:off x="10289309" y="3857414"/>
            <a:ext cx="4622" cy="5041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flipH="1">
            <a:off x="2650836" y="4382960"/>
            <a:ext cx="80356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 flipH="1">
            <a:off x="7994072" y="4377573"/>
            <a:ext cx="4622" cy="5041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flipH="1">
            <a:off x="4941451" y="4377574"/>
            <a:ext cx="4622" cy="5041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 flipH="1">
            <a:off x="10681851" y="4377574"/>
            <a:ext cx="4622" cy="5041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flipH="1">
            <a:off x="2650836" y="4382960"/>
            <a:ext cx="4622" cy="5041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56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b="1" u="sng" dirty="0" smtClean="0">
                <a:solidFill>
                  <a:srgbClr val="FF0000"/>
                </a:solidFill>
              </a:rPr>
              <a:t>مثال:- </a:t>
            </a:r>
            <a:r>
              <a:rPr lang="ar-IQ" sz="2400" dirty="0" smtClean="0"/>
              <a:t>ارسم خريطة سير العمليات لحساب قيمة كل من المتغيرات </a:t>
            </a:r>
            <a:r>
              <a:rPr lang="en-US" sz="2400" dirty="0" smtClean="0"/>
              <a:t>A, B, C</a:t>
            </a:r>
            <a:r>
              <a:rPr lang="ar-IQ" sz="2400" dirty="0" smtClean="0"/>
              <a:t> في المعادلات التالية:</a:t>
            </a:r>
          </a:p>
          <a:p>
            <a:pPr lvl="0" algn="r" rtl="1"/>
            <a:r>
              <a:rPr lang="en-US" dirty="0"/>
              <a:t>A=X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dirty="0" smtClean="0"/>
              <a:t>2y (1) </a:t>
            </a:r>
            <a:endParaRPr lang="en-US" dirty="0"/>
          </a:p>
          <a:p>
            <a:pPr lvl="0" algn="r" rtl="1"/>
            <a:r>
              <a:rPr lang="en-US" dirty="0"/>
              <a:t>B=2X - </a:t>
            </a:r>
            <a:r>
              <a:rPr lang="en-US" dirty="0" smtClean="0"/>
              <a:t>3A (2) </a:t>
            </a:r>
            <a:endParaRPr lang="en-US" dirty="0"/>
          </a:p>
          <a:p>
            <a:pPr marL="0" indent="0" algn="r">
              <a:buNone/>
            </a:pPr>
            <a:r>
              <a:rPr lang="en-US" dirty="0" smtClean="0"/>
              <a:t>C=A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XB (3)</a:t>
            </a:r>
            <a:endParaRPr lang="ar-IQ" dirty="0"/>
          </a:p>
          <a:p>
            <a:pPr marL="0" indent="0" algn="r" rtl="1">
              <a:buNone/>
            </a:pPr>
            <a:r>
              <a:rPr lang="ar-IQ" dirty="0" smtClean="0"/>
              <a:t>ادا علمت ان قيمة كل من </a:t>
            </a:r>
            <a:r>
              <a:rPr lang="en-US" dirty="0" smtClean="0"/>
              <a:t>X, Y</a:t>
            </a:r>
            <a:r>
              <a:rPr lang="ar-IQ" dirty="0" smtClean="0"/>
              <a:t> معطاة اطبع قيمة كل من </a:t>
            </a:r>
            <a:r>
              <a:rPr lang="en-US" dirty="0" smtClean="0"/>
              <a:t>X, Y, A, B, C</a:t>
            </a:r>
            <a:r>
              <a:rPr lang="ar-IQ" dirty="0" smtClean="0"/>
              <a:t> </a:t>
            </a:r>
            <a:r>
              <a:rPr lang="en-US" dirty="0" smtClean="0"/>
              <a:t>   </a:t>
            </a:r>
            <a:endParaRPr lang="ar-IQ" dirty="0" smtClean="0"/>
          </a:p>
          <a:p>
            <a:pPr marL="0" indent="0" algn="r" rtl="1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0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97280" y="1885517"/>
            <a:ext cx="10058400" cy="4857028"/>
          </a:xfrm>
        </p:spPr>
        <p:txBody>
          <a:bodyPr/>
          <a:lstStyle/>
          <a:p>
            <a:pPr lvl="0" algn="r" rtl="1"/>
            <a:r>
              <a:rPr lang="en-US" dirty="0"/>
              <a:t>A=X</a:t>
            </a:r>
            <a:r>
              <a:rPr lang="en-US" baseline="30000" dirty="0"/>
              <a:t>2</a:t>
            </a:r>
            <a:r>
              <a:rPr lang="en-US" dirty="0"/>
              <a:t> + 2y (1) </a:t>
            </a:r>
          </a:p>
          <a:p>
            <a:pPr lvl="0" algn="r" rtl="1"/>
            <a:r>
              <a:rPr lang="en-US" dirty="0"/>
              <a:t>B=2X - 3A (2) </a:t>
            </a:r>
          </a:p>
          <a:p>
            <a:pPr marL="0" indent="0" algn="r">
              <a:buNone/>
            </a:pPr>
            <a:r>
              <a:rPr lang="en-US" dirty="0"/>
              <a:t>C=A</a:t>
            </a:r>
            <a:r>
              <a:rPr lang="en-US" baseline="30000" dirty="0"/>
              <a:t>2</a:t>
            </a:r>
            <a:r>
              <a:rPr lang="en-US" dirty="0"/>
              <a:t> + XB (3)</a:t>
            </a:r>
            <a:endParaRPr lang="ar-IQ" dirty="0"/>
          </a:p>
          <a:p>
            <a:endParaRPr lang="en-US" dirty="0"/>
          </a:p>
        </p:txBody>
      </p:sp>
      <p:sp>
        <p:nvSpPr>
          <p:cNvPr id="4" name="مخطط انسيابي: محطة طرفية 3"/>
          <p:cNvSpPr/>
          <p:nvPr/>
        </p:nvSpPr>
        <p:spPr>
          <a:xfrm>
            <a:off x="4795980" y="307897"/>
            <a:ext cx="1902690" cy="600363"/>
          </a:xfrm>
          <a:prstGeom prst="flowChartTermina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رابط كسهم مستقيم 5"/>
          <p:cNvCxnSpPr/>
          <p:nvPr/>
        </p:nvCxnSpPr>
        <p:spPr>
          <a:xfrm flipH="1">
            <a:off x="5708073" y="903661"/>
            <a:ext cx="9236" cy="3657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توازي أضلاع 6"/>
          <p:cNvSpPr/>
          <p:nvPr/>
        </p:nvSpPr>
        <p:spPr>
          <a:xfrm>
            <a:off x="4952998" y="1241830"/>
            <a:ext cx="1588654" cy="711201"/>
          </a:xfrm>
          <a:prstGeom prst="parallelogram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X, 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رابط كسهم مستقيم 8"/>
          <p:cNvCxnSpPr/>
          <p:nvPr/>
        </p:nvCxnSpPr>
        <p:spPr>
          <a:xfrm>
            <a:off x="5708070" y="1953031"/>
            <a:ext cx="0" cy="3657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ستطيل 9"/>
          <p:cNvSpPr/>
          <p:nvPr/>
        </p:nvSpPr>
        <p:spPr>
          <a:xfrm>
            <a:off x="4675907" y="4270665"/>
            <a:ext cx="2142836" cy="609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مستطيل 10"/>
          <p:cNvSpPr/>
          <p:nvPr/>
        </p:nvSpPr>
        <p:spPr>
          <a:xfrm>
            <a:off x="4585851" y="3307995"/>
            <a:ext cx="2142836" cy="609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4636652" y="2332394"/>
            <a:ext cx="2142836" cy="609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مربع نص 2"/>
          <p:cNvSpPr txBox="1">
            <a:spLocks noChangeArrowheads="1"/>
          </p:cNvSpPr>
          <p:nvPr/>
        </p:nvSpPr>
        <p:spPr bwMode="auto">
          <a:xfrm flipH="1">
            <a:off x="4920945" y="2386305"/>
            <a:ext cx="1472649" cy="44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A=X</a:t>
            </a:r>
            <a:r>
              <a:rPr lang="en-US" sz="1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+2*Y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cxnSp>
        <p:nvCxnSpPr>
          <p:cNvPr id="14" name="رابط كسهم مستقيم 13"/>
          <p:cNvCxnSpPr/>
          <p:nvPr/>
        </p:nvCxnSpPr>
        <p:spPr>
          <a:xfrm>
            <a:off x="5726541" y="2941994"/>
            <a:ext cx="0" cy="3657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مربع نص 2"/>
          <p:cNvSpPr txBox="1">
            <a:spLocks noChangeArrowheads="1"/>
          </p:cNvSpPr>
          <p:nvPr/>
        </p:nvSpPr>
        <p:spPr bwMode="auto">
          <a:xfrm flipH="1">
            <a:off x="4729016" y="3435335"/>
            <a:ext cx="1856509" cy="43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 rtl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B=2*X – 3*A</a:t>
            </a: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cxnSp>
        <p:nvCxnSpPr>
          <p:cNvPr id="16" name="رابط كسهم مستقيم 15"/>
          <p:cNvCxnSpPr/>
          <p:nvPr/>
        </p:nvCxnSpPr>
        <p:spPr>
          <a:xfrm>
            <a:off x="5721923" y="3917595"/>
            <a:ext cx="0" cy="3657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مربع نص 2"/>
          <p:cNvSpPr txBox="1">
            <a:spLocks noChangeArrowheads="1"/>
          </p:cNvSpPr>
          <p:nvPr/>
        </p:nvSpPr>
        <p:spPr bwMode="auto">
          <a:xfrm flipH="1">
            <a:off x="4782128" y="4416479"/>
            <a:ext cx="1856509" cy="439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 rtl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C= A</a:t>
            </a:r>
            <a:r>
              <a:rPr lang="en-US" sz="1200" baseline="30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X*B</a:t>
            </a: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cxnSp>
        <p:nvCxnSpPr>
          <p:cNvPr id="18" name="رابط كسهم مستقيم 17"/>
          <p:cNvCxnSpPr/>
          <p:nvPr/>
        </p:nvCxnSpPr>
        <p:spPr>
          <a:xfrm>
            <a:off x="5747325" y="4880265"/>
            <a:ext cx="0" cy="3657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متوازي أضلاع 18"/>
          <p:cNvSpPr/>
          <p:nvPr/>
        </p:nvSpPr>
        <p:spPr>
          <a:xfrm>
            <a:off x="4805214" y="5233335"/>
            <a:ext cx="1842657" cy="637309"/>
          </a:xfrm>
          <a:prstGeom prst="parallelogram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X, Y, A, B, 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رابط كسهم مستقيم 19"/>
          <p:cNvCxnSpPr/>
          <p:nvPr/>
        </p:nvCxnSpPr>
        <p:spPr>
          <a:xfrm>
            <a:off x="5724234" y="5870644"/>
            <a:ext cx="0" cy="3657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مخطط انسيابي: محطة طرفية 20"/>
          <p:cNvSpPr/>
          <p:nvPr/>
        </p:nvSpPr>
        <p:spPr>
          <a:xfrm>
            <a:off x="4989943" y="6256761"/>
            <a:ext cx="1468582" cy="433880"/>
          </a:xfrm>
          <a:prstGeom prst="flowChartTermina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Stop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70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1" grpId="0" animBg="1"/>
      <p:bldP spid="12" grpId="0" animBg="1"/>
      <p:bldP spid="13" grpId="0"/>
      <p:bldP spid="15" grpId="0"/>
      <p:bldP spid="17" grpId="0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3600" b="1" dirty="0" smtClean="0">
                <a:solidFill>
                  <a:srgbClr val="FF0000"/>
                </a:solidFill>
              </a:rPr>
              <a:t>(2)</a:t>
            </a:r>
            <a:r>
              <a:rPr lang="ar-IQ" sz="3600" b="1" dirty="0">
                <a:solidFill>
                  <a:srgbClr val="FF0000"/>
                </a:solidFill>
              </a:rPr>
              <a:t> </a:t>
            </a:r>
            <a:r>
              <a:rPr lang="ar-IQ" sz="3600" b="1" dirty="0" smtClean="0">
                <a:solidFill>
                  <a:srgbClr val="FF0000"/>
                </a:solidFill>
              </a:rPr>
              <a:t>الخرائط </a:t>
            </a:r>
            <a:r>
              <a:rPr lang="ar-IQ" sz="3600" b="1" dirty="0">
                <a:solidFill>
                  <a:srgbClr val="FF0000"/>
                </a:solidFill>
              </a:rPr>
              <a:t>ذات الفروع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dirty="0"/>
              <a:t>إن أي تفرع يحدث في البرنامج , إنما يكون بسبب الحاجة لاتخاذ قرار, أو مفاضلة بين اختياريين أو أكثر , فيسير كل اختيار في طريق مستقل ( تفرع ) عن الأخر . وهناك لونان من القرار يمكن للمبرمج استعمال أحدهما حسب الحالة التي يدرسها , والشكل التالي يبين هذين اللونين من القرار</a:t>
            </a:r>
            <a:r>
              <a:rPr lang="ar-IQ" sz="2400" dirty="0" smtClean="0"/>
              <a:t>.</a:t>
            </a:r>
          </a:p>
          <a:p>
            <a:pPr algn="r" rtl="1"/>
            <a:endParaRPr lang="en-US" sz="2400" dirty="0"/>
          </a:p>
        </p:txBody>
      </p:sp>
      <p:grpSp>
        <p:nvGrpSpPr>
          <p:cNvPr id="4" name="مجموعة 3"/>
          <p:cNvGrpSpPr>
            <a:grpSpLocks/>
          </p:cNvGrpSpPr>
          <p:nvPr/>
        </p:nvGrpSpPr>
        <p:grpSpPr bwMode="auto">
          <a:xfrm>
            <a:off x="1911926" y="3460172"/>
            <a:ext cx="8100291" cy="2229428"/>
            <a:chOff x="1404" y="12114"/>
            <a:chExt cx="8820" cy="2520"/>
          </a:xfrm>
        </p:grpSpPr>
        <p:sp>
          <p:nvSpPr>
            <p:cNvPr id="5" name="AutoShape 376"/>
            <p:cNvSpPr>
              <a:spLocks noChangeArrowheads="1"/>
            </p:cNvSpPr>
            <p:nvPr/>
          </p:nvSpPr>
          <p:spPr bwMode="auto">
            <a:xfrm>
              <a:off x="6984" y="12114"/>
              <a:ext cx="2340" cy="144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r" rtl="1">
                <a:spcBef>
                  <a:spcPts val="0"/>
                </a:spcBef>
                <a:spcAft>
                  <a:spcPts val="0"/>
                </a:spcAft>
              </a:pPr>
              <a:r>
                <a:rPr lang="ar-IQ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AutoShape 377"/>
            <p:cNvSpPr>
              <a:spLocks noChangeArrowheads="1"/>
            </p:cNvSpPr>
            <p:nvPr/>
          </p:nvSpPr>
          <p:spPr bwMode="auto">
            <a:xfrm>
              <a:off x="2304" y="12114"/>
              <a:ext cx="2340" cy="144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7" name="Line 378"/>
            <p:cNvCxnSpPr>
              <a:cxnSpLocks noChangeShapeType="1"/>
            </p:cNvCxnSpPr>
            <p:nvPr/>
          </p:nvCxnSpPr>
          <p:spPr bwMode="auto">
            <a:xfrm>
              <a:off x="9324" y="12834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Line 379"/>
            <p:cNvCxnSpPr>
              <a:cxnSpLocks noChangeShapeType="1"/>
            </p:cNvCxnSpPr>
            <p:nvPr/>
          </p:nvCxnSpPr>
          <p:spPr bwMode="auto">
            <a:xfrm>
              <a:off x="1404" y="12834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380"/>
            <p:cNvCxnSpPr>
              <a:cxnSpLocks noChangeShapeType="1"/>
            </p:cNvCxnSpPr>
            <p:nvPr/>
          </p:nvCxnSpPr>
          <p:spPr bwMode="auto">
            <a:xfrm>
              <a:off x="4644" y="12834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381"/>
            <p:cNvCxnSpPr>
              <a:cxnSpLocks noChangeShapeType="1"/>
            </p:cNvCxnSpPr>
            <p:nvPr/>
          </p:nvCxnSpPr>
          <p:spPr bwMode="auto">
            <a:xfrm>
              <a:off x="6084" y="12834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382"/>
            <p:cNvCxnSpPr>
              <a:cxnSpLocks noChangeShapeType="1"/>
            </p:cNvCxnSpPr>
            <p:nvPr/>
          </p:nvCxnSpPr>
          <p:spPr bwMode="auto">
            <a:xfrm>
              <a:off x="10224" y="1283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383"/>
            <p:cNvCxnSpPr>
              <a:cxnSpLocks noChangeShapeType="1"/>
            </p:cNvCxnSpPr>
            <p:nvPr/>
          </p:nvCxnSpPr>
          <p:spPr bwMode="auto">
            <a:xfrm>
              <a:off x="3484" y="1355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384"/>
            <p:cNvCxnSpPr>
              <a:cxnSpLocks noChangeShapeType="1"/>
            </p:cNvCxnSpPr>
            <p:nvPr/>
          </p:nvCxnSpPr>
          <p:spPr bwMode="auto">
            <a:xfrm>
              <a:off x="1404" y="1283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385"/>
            <p:cNvCxnSpPr>
              <a:cxnSpLocks noChangeShapeType="1"/>
            </p:cNvCxnSpPr>
            <p:nvPr/>
          </p:nvCxnSpPr>
          <p:spPr bwMode="auto">
            <a:xfrm>
              <a:off x="5544" y="1283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386"/>
            <p:cNvCxnSpPr>
              <a:cxnSpLocks noChangeShapeType="1"/>
            </p:cNvCxnSpPr>
            <p:nvPr/>
          </p:nvCxnSpPr>
          <p:spPr bwMode="auto">
            <a:xfrm>
              <a:off x="6084" y="1283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 Box 387"/>
            <p:cNvSpPr txBox="1">
              <a:spLocks noChangeArrowheads="1"/>
            </p:cNvSpPr>
            <p:nvPr/>
          </p:nvSpPr>
          <p:spPr bwMode="auto">
            <a:xfrm>
              <a:off x="7404" y="12552"/>
              <a:ext cx="159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l" rtl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Condition ?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Text Box 388"/>
            <p:cNvSpPr txBox="1">
              <a:spLocks noChangeArrowheads="1"/>
            </p:cNvSpPr>
            <p:nvPr/>
          </p:nvSpPr>
          <p:spPr bwMode="auto">
            <a:xfrm>
              <a:off x="3069" y="12564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l" rtl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X?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Text Box 389"/>
            <p:cNvSpPr txBox="1">
              <a:spLocks noChangeArrowheads="1"/>
            </p:cNvSpPr>
            <p:nvPr/>
          </p:nvSpPr>
          <p:spPr bwMode="auto">
            <a:xfrm>
              <a:off x="4419" y="12399"/>
              <a:ext cx="1395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l" rtl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ar-IQ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أكبر من صفر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Text Box 390"/>
            <p:cNvSpPr txBox="1">
              <a:spLocks noChangeArrowheads="1"/>
            </p:cNvSpPr>
            <p:nvPr/>
          </p:nvSpPr>
          <p:spPr bwMode="auto">
            <a:xfrm>
              <a:off x="6264" y="12324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l" rtl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 Box 391"/>
            <p:cNvSpPr txBox="1">
              <a:spLocks noChangeArrowheads="1"/>
            </p:cNvSpPr>
            <p:nvPr/>
          </p:nvSpPr>
          <p:spPr bwMode="auto">
            <a:xfrm>
              <a:off x="9444" y="12324"/>
              <a:ext cx="7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l" rtl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YES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Text Box 392"/>
            <p:cNvSpPr txBox="1">
              <a:spLocks noChangeArrowheads="1"/>
            </p:cNvSpPr>
            <p:nvPr/>
          </p:nvSpPr>
          <p:spPr bwMode="auto">
            <a:xfrm>
              <a:off x="2664" y="14184"/>
              <a:ext cx="1395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l" rtl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ar-IQ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تساوي صفر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2" name="مربع نص 345"/>
          <p:cNvSpPr txBox="1">
            <a:spLocks noChangeArrowheads="1"/>
          </p:cNvSpPr>
          <p:nvPr/>
        </p:nvSpPr>
        <p:spPr bwMode="auto">
          <a:xfrm>
            <a:off x="1760490" y="3686532"/>
            <a:ext cx="10001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l" rtl="0">
              <a:spcBef>
                <a:spcPts val="0"/>
              </a:spcBef>
              <a:spcAft>
                <a:spcPts val="0"/>
              </a:spcAft>
            </a:pPr>
            <a:r>
              <a:rPr lang="en-US" sz="1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IQ" sz="12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أصغر من صفر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83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04916" y="305076"/>
            <a:ext cx="10058400" cy="1450757"/>
          </a:xfrm>
        </p:spPr>
        <p:txBody>
          <a:bodyPr>
            <a:noAutofit/>
          </a:bodyPr>
          <a:lstStyle/>
          <a:p>
            <a:pPr algn="r"/>
            <a:r>
              <a:rPr lang="ar-IQ" sz="2400" dirty="0"/>
              <a:t>وبشكل عام فان خرائط التفرع يمكن أن تأخذ إحدى الصورتين الآتيتين :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مجموعة 3"/>
          <p:cNvGrpSpPr>
            <a:grpSpLocks/>
          </p:cNvGrpSpPr>
          <p:nvPr/>
        </p:nvGrpSpPr>
        <p:grpSpPr bwMode="auto">
          <a:xfrm>
            <a:off x="6502120" y="2278496"/>
            <a:ext cx="4170498" cy="2958522"/>
            <a:chOff x="6534" y="2034"/>
            <a:chExt cx="4320" cy="3420"/>
          </a:xfrm>
        </p:grpSpPr>
        <p:sp>
          <p:nvSpPr>
            <p:cNvPr id="5" name="Rectangle 75"/>
            <p:cNvSpPr>
              <a:spLocks noChangeArrowheads="1"/>
            </p:cNvSpPr>
            <p:nvPr/>
          </p:nvSpPr>
          <p:spPr bwMode="auto">
            <a:xfrm>
              <a:off x="9414" y="3483"/>
              <a:ext cx="1440" cy="6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" name="AutoShape 76"/>
            <p:cNvSpPr>
              <a:spLocks noChangeArrowheads="1"/>
            </p:cNvSpPr>
            <p:nvPr/>
          </p:nvSpPr>
          <p:spPr bwMode="auto">
            <a:xfrm>
              <a:off x="7830" y="2034"/>
              <a:ext cx="1728" cy="1288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AutoShape 77"/>
            <p:cNvSpPr>
              <a:spLocks noChangeArrowheads="1"/>
            </p:cNvSpPr>
            <p:nvPr/>
          </p:nvSpPr>
          <p:spPr bwMode="auto">
            <a:xfrm>
              <a:off x="8486" y="4682"/>
              <a:ext cx="432" cy="483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8" name="Line 78"/>
            <p:cNvCxnSpPr>
              <a:cxnSpLocks noChangeShapeType="1"/>
            </p:cNvCxnSpPr>
            <p:nvPr/>
          </p:nvCxnSpPr>
          <p:spPr bwMode="auto">
            <a:xfrm>
              <a:off x="8710" y="5165"/>
              <a:ext cx="0" cy="2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Text Box 79"/>
            <p:cNvSpPr txBox="1">
              <a:spLocks noChangeArrowheads="1"/>
            </p:cNvSpPr>
            <p:nvPr/>
          </p:nvSpPr>
          <p:spPr bwMode="auto">
            <a:xfrm>
              <a:off x="8118" y="2481"/>
              <a:ext cx="1296" cy="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l" rtl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Condition ?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0" name="Line 80"/>
            <p:cNvCxnSpPr>
              <a:cxnSpLocks noChangeShapeType="1"/>
            </p:cNvCxnSpPr>
            <p:nvPr/>
          </p:nvCxnSpPr>
          <p:spPr bwMode="auto">
            <a:xfrm>
              <a:off x="9558" y="2678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81"/>
            <p:cNvCxnSpPr>
              <a:cxnSpLocks noChangeShapeType="1"/>
            </p:cNvCxnSpPr>
            <p:nvPr/>
          </p:nvCxnSpPr>
          <p:spPr bwMode="auto">
            <a:xfrm>
              <a:off x="7254" y="4932"/>
              <a:ext cx="12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82"/>
            <p:cNvCxnSpPr>
              <a:cxnSpLocks noChangeShapeType="1"/>
            </p:cNvCxnSpPr>
            <p:nvPr/>
          </p:nvCxnSpPr>
          <p:spPr bwMode="auto">
            <a:xfrm>
              <a:off x="7270" y="2678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83"/>
            <p:cNvCxnSpPr>
              <a:cxnSpLocks noChangeShapeType="1"/>
            </p:cNvCxnSpPr>
            <p:nvPr/>
          </p:nvCxnSpPr>
          <p:spPr bwMode="auto">
            <a:xfrm>
              <a:off x="10134" y="2678"/>
              <a:ext cx="0" cy="8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84"/>
            <p:cNvCxnSpPr>
              <a:cxnSpLocks noChangeShapeType="1"/>
            </p:cNvCxnSpPr>
            <p:nvPr/>
          </p:nvCxnSpPr>
          <p:spPr bwMode="auto">
            <a:xfrm>
              <a:off x="7254" y="4127"/>
              <a:ext cx="0" cy="8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85"/>
            <p:cNvCxnSpPr>
              <a:cxnSpLocks noChangeShapeType="1"/>
            </p:cNvCxnSpPr>
            <p:nvPr/>
          </p:nvCxnSpPr>
          <p:spPr bwMode="auto">
            <a:xfrm>
              <a:off x="10134" y="4127"/>
              <a:ext cx="0" cy="8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86"/>
            <p:cNvCxnSpPr>
              <a:cxnSpLocks noChangeShapeType="1"/>
            </p:cNvCxnSpPr>
            <p:nvPr/>
          </p:nvCxnSpPr>
          <p:spPr bwMode="auto">
            <a:xfrm>
              <a:off x="7254" y="2678"/>
              <a:ext cx="0" cy="8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Rectangle 87"/>
            <p:cNvSpPr>
              <a:spLocks noChangeArrowheads="1"/>
            </p:cNvSpPr>
            <p:nvPr/>
          </p:nvSpPr>
          <p:spPr bwMode="auto">
            <a:xfrm>
              <a:off x="6534" y="3483"/>
              <a:ext cx="1440" cy="6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8" name="Line 88"/>
            <p:cNvCxnSpPr>
              <a:cxnSpLocks noChangeShapeType="1"/>
            </p:cNvCxnSpPr>
            <p:nvPr/>
          </p:nvCxnSpPr>
          <p:spPr bwMode="auto">
            <a:xfrm>
              <a:off x="8892" y="4932"/>
              <a:ext cx="123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89"/>
            <p:cNvSpPr txBox="1">
              <a:spLocks noChangeArrowheads="1"/>
            </p:cNvSpPr>
            <p:nvPr/>
          </p:nvSpPr>
          <p:spPr bwMode="auto">
            <a:xfrm>
              <a:off x="6774" y="3591"/>
              <a:ext cx="1008" cy="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l" rtl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Event  b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 Box 90"/>
            <p:cNvSpPr txBox="1">
              <a:spLocks noChangeArrowheads="1"/>
            </p:cNvSpPr>
            <p:nvPr/>
          </p:nvSpPr>
          <p:spPr bwMode="auto">
            <a:xfrm>
              <a:off x="9670" y="3591"/>
              <a:ext cx="1008" cy="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l" rtl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Event  a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Text Box 91"/>
            <p:cNvSpPr txBox="1">
              <a:spLocks noChangeArrowheads="1"/>
            </p:cNvSpPr>
            <p:nvPr/>
          </p:nvSpPr>
          <p:spPr bwMode="auto">
            <a:xfrm>
              <a:off x="9474" y="2214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l" rtl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YES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Text Box 92"/>
            <p:cNvSpPr txBox="1">
              <a:spLocks noChangeArrowheads="1"/>
            </p:cNvSpPr>
            <p:nvPr/>
          </p:nvSpPr>
          <p:spPr bwMode="auto">
            <a:xfrm>
              <a:off x="7274" y="2234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l" rtl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23" name="مجموعة 22"/>
          <p:cNvGrpSpPr>
            <a:grpSpLocks/>
          </p:cNvGrpSpPr>
          <p:nvPr/>
        </p:nvGrpSpPr>
        <p:grpSpPr bwMode="auto">
          <a:xfrm>
            <a:off x="1976582" y="2119111"/>
            <a:ext cx="3227647" cy="3394998"/>
            <a:chOff x="2430" y="2054"/>
            <a:chExt cx="3024" cy="4044"/>
          </a:xfrm>
        </p:grpSpPr>
        <p:sp>
          <p:nvSpPr>
            <p:cNvPr id="24" name="Rectangle 59"/>
            <p:cNvSpPr>
              <a:spLocks noChangeArrowheads="1"/>
            </p:cNvSpPr>
            <p:nvPr/>
          </p:nvSpPr>
          <p:spPr bwMode="auto">
            <a:xfrm>
              <a:off x="4014" y="3503"/>
              <a:ext cx="1440" cy="6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5" name="AutoShape 60"/>
            <p:cNvSpPr>
              <a:spLocks noChangeArrowheads="1"/>
            </p:cNvSpPr>
            <p:nvPr/>
          </p:nvSpPr>
          <p:spPr bwMode="auto">
            <a:xfrm>
              <a:off x="2430" y="2054"/>
              <a:ext cx="1728" cy="1288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6" name="AutoShape 61"/>
            <p:cNvSpPr>
              <a:spLocks noChangeArrowheads="1"/>
            </p:cNvSpPr>
            <p:nvPr/>
          </p:nvSpPr>
          <p:spPr bwMode="auto">
            <a:xfrm>
              <a:off x="3086" y="4702"/>
              <a:ext cx="432" cy="483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27" name="Line 62"/>
            <p:cNvCxnSpPr>
              <a:cxnSpLocks noChangeShapeType="1"/>
            </p:cNvCxnSpPr>
            <p:nvPr/>
          </p:nvCxnSpPr>
          <p:spPr bwMode="auto">
            <a:xfrm>
              <a:off x="3310" y="5185"/>
              <a:ext cx="0" cy="2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 Box 63"/>
            <p:cNvSpPr txBox="1">
              <a:spLocks noChangeArrowheads="1"/>
            </p:cNvSpPr>
            <p:nvPr/>
          </p:nvSpPr>
          <p:spPr bwMode="auto">
            <a:xfrm>
              <a:off x="2718" y="2501"/>
              <a:ext cx="1296" cy="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l" rtl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Condition ?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9" name="Line 64"/>
            <p:cNvCxnSpPr>
              <a:cxnSpLocks noChangeShapeType="1"/>
            </p:cNvCxnSpPr>
            <p:nvPr/>
          </p:nvCxnSpPr>
          <p:spPr bwMode="auto">
            <a:xfrm>
              <a:off x="4158" y="2698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65"/>
            <p:cNvCxnSpPr>
              <a:cxnSpLocks noChangeShapeType="1"/>
            </p:cNvCxnSpPr>
            <p:nvPr/>
          </p:nvCxnSpPr>
          <p:spPr bwMode="auto">
            <a:xfrm>
              <a:off x="4734" y="2698"/>
              <a:ext cx="0" cy="8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66"/>
            <p:cNvCxnSpPr>
              <a:cxnSpLocks noChangeShapeType="1"/>
            </p:cNvCxnSpPr>
            <p:nvPr/>
          </p:nvCxnSpPr>
          <p:spPr bwMode="auto">
            <a:xfrm>
              <a:off x="4734" y="4147"/>
              <a:ext cx="0" cy="8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Rectangle 67"/>
            <p:cNvSpPr>
              <a:spLocks noChangeArrowheads="1"/>
            </p:cNvSpPr>
            <p:nvPr/>
          </p:nvSpPr>
          <p:spPr bwMode="auto">
            <a:xfrm>
              <a:off x="2574" y="5454"/>
              <a:ext cx="1440" cy="6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33" name="Line 68"/>
            <p:cNvCxnSpPr>
              <a:cxnSpLocks noChangeShapeType="1"/>
            </p:cNvCxnSpPr>
            <p:nvPr/>
          </p:nvCxnSpPr>
          <p:spPr bwMode="auto">
            <a:xfrm>
              <a:off x="3492" y="4952"/>
              <a:ext cx="123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Text Box 69"/>
            <p:cNvSpPr txBox="1">
              <a:spLocks noChangeArrowheads="1"/>
            </p:cNvSpPr>
            <p:nvPr/>
          </p:nvSpPr>
          <p:spPr bwMode="auto">
            <a:xfrm>
              <a:off x="2826" y="5571"/>
              <a:ext cx="1008" cy="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l" rtl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Event  b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5" name="Text Box 70"/>
            <p:cNvSpPr txBox="1">
              <a:spLocks noChangeArrowheads="1"/>
            </p:cNvSpPr>
            <p:nvPr/>
          </p:nvSpPr>
          <p:spPr bwMode="auto">
            <a:xfrm>
              <a:off x="4270" y="3611"/>
              <a:ext cx="1008" cy="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l" rtl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Event  a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6" name="Line 71"/>
            <p:cNvCxnSpPr>
              <a:cxnSpLocks noChangeShapeType="1"/>
            </p:cNvCxnSpPr>
            <p:nvPr/>
          </p:nvCxnSpPr>
          <p:spPr bwMode="auto">
            <a:xfrm>
              <a:off x="3294" y="3314"/>
              <a:ext cx="0" cy="13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Text Box 72"/>
            <p:cNvSpPr txBox="1">
              <a:spLocks noChangeArrowheads="1"/>
            </p:cNvSpPr>
            <p:nvPr/>
          </p:nvSpPr>
          <p:spPr bwMode="auto">
            <a:xfrm>
              <a:off x="4114" y="2237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l" rtl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YES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8" name="Text Box 73"/>
            <p:cNvSpPr txBox="1">
              <a:spLocks noChangeArrowheads="1"/>
            </p:cNvSpPr>
            <p:nvPr/>
          </p:nvSpPr>
          <p:spPr bwMode="auto">
            <a:xfrm>
              <a:off x="2754" y="3694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l" rtl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621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IQ" sz="2800" b="1" u="sng" dirty="0">
                <a:solidFill>
                  <a:srgbClr val="FF0000"/>
                </a:solidFill>
              </a:rPr>
              <a:t>مثال </a:t>
            </a:r>
            <a:r>
              <a:rPr lang="ar-IQ" sz="2800" b="1" u="sng" dirty="0" smtClean="0">
                <a:solidFill>
                  <a:srgbClr val="FF0000"/>
                </a:solidFill>
              </a:rPr>
              <a:t>:-  </a:t>
            </a:r>
            <a:r>
              <a:rPr lang="ar-IQ" sz="2400" dirty="0"/>
              <a:t>أرسم خريطة سير العمليات لإيجاد قيمة الاقتران </a:t>
            </a:r>
            <a:r>
              <a:rPr lang="en-US" sz="2400" dirty="0" smtClean="0"/>
              <a:t>F(x)</a:t>
            </a:r>
            <a:r>
              <a:rPr lang="ar-IQ" sz="2400" dirty="0" smtClean="0"/>
              <a:t> المعرف كما يلي: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5388" y="1487055"/>
            <a:ext cx="10161847" cy="4673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مربع نص 286"/>
          <p:cNvSpPr txBox="1">
            <a:spLocks noChangeArrowheads="1"/>
          </p:cNvSpPr>
          <p:nvPr/>
        </p:nvSpPr>
        <p:spPr bwMode="auto">
          <a:xfrm>
            <a:off x="1153391" y="1746885"/>
            <a:ext cx="1854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           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≥ 0 </a:t>
            </a:r>
            <a:r>
              <a:rPr kumimoji="0" lang="ar-IQ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عندما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مربع نص 287"/>
          <p:cNvSpPr txBox="1">
            <a:spLocks noChangeArrowheads="1"/>
          </p:cNvSpPr>
          <p:nvPr/>
        </p:nvSpPr>
        <p:spPr bwMode="auto">
          <a:xfrm>
            <a:off x="1140691" y="2673985"/>
            <a:ext cx="1854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-X              X &lt; 0 </a:t>
            </a:r>
            <a:r>
              <a:rPr kumimoji="0" lang="ar-IQ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عندما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     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378691" y="173736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314036" y="1695355"/>
            <a:ext cx="1010213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F(x) = </a:t>
            </a:r>
            <a:r>
              <a:rPr kumimoji="0" lang="en-US" alt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{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5" name="صورة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2873" y="1487055"/>
            <a:ext cx="2729852" cy="484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6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26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800" b="1" u="sng" dirty="0">
                <a:solidFill>
                  <a:srgbClr val="FF0000"/>
                </a:solidFill>
              </a:rPr>
              <a:t>مثال </a:t>
            </a:r>
            <a:r>
              <a:rPr lang="ar-IQ" sz="2800" b="1" u="sng" dirty="0" smtClean="0">
                <a:solidFill>
                  <a:srgbClr val="FF0000"/>
                </a:solidFill>
              </a:rPr>
              <a:t>:- </a:t>
            </a:r>
            <a:r>
              <a:rPr lang="ar-IQ" sz="2800" dirty="0"/>
              <a:t>ارسم خريطة سير العمليات لحساب قيمة </a:t>
            </a:r>
            <a:r>
              <a:rPr lang="en-US" sz="2800" dirty="0"/>
              <a:t>W</a:t>
            </a:r>
            <a:r>
              <a:rPr lang="ar-IQ" sz="2800" dirty="0"/>
              <a:t> , من المعادلات الآتية علماً بأن قيمة المتغير </a:t>
            </a:r>
            <a:r>
              <a:rPr lang="en-US" sz="2800" dirty="0"/>
              <a:t>X</a:t>
            </a:r>
            <a:r>
              <a:rPr lang="ar-IQ" sz="2800" dirty="0"/>
              <a:t> معلومة </a:t>
            </a:r>
            <a:endParaRPr lang="en-US" sz="2800" dirty="0"/>
          </a:p>
        </p:txBody>
      </p:sp>
      <p:pic>
        <p:nvPicPr>
          <p:cNvPr id="9" name="عنصر نائب للمحتوى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88" y="2005505"/>
            <a:ext cx="4172532" cy="1228896"/>
          </a:xfrm>
        </p:spPr>
      </p:pic>
    </p:spTree>
    <p:extLst>
      <p:ext uri="{BB962C8B-B14F-4D97-AF65-F5344CB8AC3E}">
        <p14:creationId xmlns:p14="http://schemas.microsoft.com/office/powerpoint/2010/main" val="417133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97280" y="1800399"/>
            <a:ext cx="9966960" cy="3749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مخطط انسيابي: محطة طرفية 3"/>
          <p:cNvSpPr/>
          <p:nvPr/>
        </p:nvSpPr>
        <p:spPr>
          <a:xfrm>
            <a:off x="4821382" y="397164"/>
            <a:ext cx="2179782" cy="443345"/>
          </a:xfrm>
          <a:prstGeom prst="flowChartTermina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خطط انسيابي: محطة طرفية 4"/>
          <p:cNvSpPr/>
          <p:nvPr/>
        </p:nvSpPr>
        <p:spPr>
          <a:xfrm>
            <a:off x="4786743" y="6637459"/>
            <a:ext cx="2179782" cy="443345"/>
          </a:xfrm>
          <a:prstGeom prst="flowChartTermina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Stop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رابط كسهم مستقيم 6"/>
          <p:cNvCxnSpPr/>
          <p:nvPr/>
        </p:nvCxnSpPr>
        <p:spPr>
          <a:xfrm flipH="1">
            <a:off x="5902036" y="840510"/>
            <a:ext cx="9237" cy="37869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flipH="1">
            <a:off x="5867397" y="6262787"/>
            <a:ext cx="9237" cy="37869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H="1">
            <a:off x="5892798" y="1967347"/>
            <a:ext cx="9237" cy="37869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flipH="1">
            <a:off x="5920505" y="5369174"/>
            <a:ext cx="9237" cy="37869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متوازي أضلاع 15"/>
          <p:cNvSpPr/>
          <p:nvPr/>
        </p:nvSpPr>
        <p:spPr>
          <a:xfrm>
            <a:off x="5181599" y="1228437"/>
            <a:ext cx="1440873" cy="748145"/>
          </a:xfrm>
          <a:prstGeom prst="parallelogram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7" name="معين 16"/>
          <p:cNvSpPr/>
          <p:nvPr/>
        </p:nvSpPr>
        <p:spPr>
          <a:xfrm>
            <a:off x="5190835" y="2346038"/>
            <a:ext cx="1385453" cy="1191490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رابط مستقيم 18"/>
          <p:cNvCxnSpPr>
            <a:stCxn id="17" idx="3"/>
          </p:cNvCxnSpPr>
          <p:nvPr/>
        </p:nvCxnSpPr>
        <p:spPr>
          <a:xfrm>
            <a:off x="6576288" y="2941783"/>
            <a:ext cx="128385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>
            <a:off x="3906978" y="2941784"/>
            <a:ext cx="128385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 flipH="1">
            <a:off x="7850909" y="2932547"/>
            <a:ext cx="9236" cy="88207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 flipH="1">
            <a:off x="3902360" y="2932547"/>
            <a:ext cx="9236" cy="88207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مستطيل 23"/>
          <p:cNvSpPr/>
          <p:nvPr/>
        </p:nvSpPr>
        <p:spPr>
          <a:xfrm>
            <a:off x="7114307" y="3838942"/>
            <a:ext cx="1491675" cy="5726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W=X+1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3165758" y="3838943"/>
            <a:ext cx="1491675" cy="5726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W=2*X-1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5222007" y="3906984"/>
            <a:ext cx="1491675" cy="5726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W=sin(X)+5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رابط كسهم مستقيم 26"/>
          <p:cNvCxnSpPr/>
          <p:nvPr/>
        </p:nvCxnSpPr>
        <p:spPr>
          <a:xfrm flipH="1">
            <a:off x="5876634" y="3529524"/>
            <a:ext cx="0" cy="3657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>
            <a:off x="7860144" y="4418369"/>
            <a:ext cx="0" cy="73152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30"/>
          <p:cNvCxnSpPr/>
          <p:nvPr/>
        </p:nvCxnSpPr>
        <p:spPr>
          <a:xfrm>
            <a:off x="3902360" y="4464089"/>
            <a:ext cx="0" cy="73152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/>
          <p:nvPr/>
        </p:nvCxnSpPr>
        <p:spPr>
          <a:xfrm>
            <a:off x="5920506" y="4479639"/>
            <a:ext cx="0" cy="3657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شكل بيضاوي 32"/>
          <p:cNvSpPr/>
          <p:nvPr/>
        </p:nvSpPr>
        <p:spPr>
          <a:xfrm>
            <a:off x="5649186" y="4851709"/>
            <a:ext cx="542639" cy="53570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رابط كسهم مستقيم 34"/>
          <p:cNvCxnSpPr/>
          <p:nvPr/>
        </p:nvCxnSpPr>
        <p:spPr>
          <a:xfrm flipH="1">
            <a:off x="6201060" y="5125721"/>
            <a:ext cx="165908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/>
          <p:nvPr/>
        </p:nvCxnSpPr>
        <p:spPr>
          <a:xfrm flipV="1">
            <a:off x="3911595" y="5190837"/>
            <a:ext cx="1737591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متوازي أضلاع 37"/>
          <p:cNvSpPr/>
          <p:nvPr/>
        </p:nvSpPr>
        <p:spPr>
          <a:xfrm>
            <a:off x="5249139" y="5764721"/>
            <a:ext cx="1268843" cy="517465"/>
          </a:xfrm>
          <a:prstGeom prst="parallelogram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X, 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6159496" y="2558691"/>
            <a:ext cx="1639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dirty="0" smtClean="0"/>
              <a:t>اكبر من صفر</a:t>
            </a:r>
            <a:endParaRPr lang="en-US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3792676" y="2537226"/>
            <a:ext cx="1385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dirty="0" smtClean="0"/>
              <a:t>اصغر من صفر</a:t>
            </a:r>
            <a:endParaRPr lang="en-US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5858158" y="3507807"/>
            <a:ext cx="1228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dirty="0" smtClean="0"/>
              <a:t>تساوي صفر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4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6" grpId="0" animBg="1"/>
      <p:bldP spid="17" grpId="0" animBg="1"/>
      <p:bldP spid="24" grpId="0" animBg="1"/>
      <p:bldP spid="25" grpId="0" animBg="1"/>
      <p:bldP spid="26" grpId="0" animBg="1"/>
      <p:bldP spid="33" grpId="0" animBg="1"/>
      <p:bldP spid="38" grpId="0" animBg="1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أثر رجعي">
  <a:themeElements>
    <a:clrScheme name="أثر رجعي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أثر رجعي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ثر رجعي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141</TotalTime>
  <Words>318</Words>
  <Application>Microsoft Office PowerPoint</Application>
  <PresentationFormat>شاشة عريضة</PresentationFormat>
  <Paragraphs>70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أثر رجعي</vt:lpstr>
      <vt:lpstr>الخوارزميات وخرائط سير العمليات</vt:lpstr>
      <vt:lpstr>عرض تقديمي في PowerPoint</vt:lpstr>
      <vt:lpstr>عرض تقديمي في PowerPoint</vt:lpstr>
      <vt:lpstr>عرض تقديمي في PowerPoint</vt:lpstr>
      <vt:lpstr>(2) الخرائط ذات الفروع </vt:lpstr>
      <vt:lpstr>وبشكل عام فان خرائط التفرع يمكن أن تأخذ إحدى الصورتين الآتيتين : </vt:lpstr>
      <vt:lpstr>مثال :-  أرسم خريطة سير العمليات لإيجاد قيمة الاقتران F(x) المعرف كما يلي: </vt:lpstr>
      <vt:lpstr>مثال :- ارسم خريطة سير العمليات لحساب قيمة W , من المعادلات الآتية علماً بأن قيمة المتغير X معلومة 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TOSHIBA</dc:creator>
  <cp:lastModifiedBy>TOSHIBA</cp:lastModifiedBy>
  <cp:revision>18</cp:revision>
  <dcterms:created xsi:type="dcterms:W3CDTF">2021-02-01T21:39:51Z</dcterms:created>
  <dcterms:modified xsi:type="dcterms:W3CDTF">2021-02-05T18:05:38Z</dcterms:modified>
</cp:coreProperties>
</file>